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14"/>
  </p:notesMasterIdLst>
  <p:handoutMasterIdLst>
    <p:handoutMasterId r:id="rId15"/>
  </p:handoutMasterIdLst>
  <p:sldIdLst>
    <p:sldId id="302" r:id="rId2"/>
    <p:sldId id="308" r:id="rId3"/>
    <p:sldId id="315" r:id="rId4"/>
    <p:sldId id="313" r:id="rId5"/>
    <p:sldId id="316" r:id="rId6"/>
    <p:sldId id="317" r:id="rId7"/>
    <p:sldId id="311" r:id="rId8"/>
    <p:sldId id="309" r:id="rId9"/>
    <p:sldId id="312" r:id="rId10"/>
    <p:sldId id="318" r:id="rId11"/>
    <p:sldId id="319" r:id="rId12"/>
    <p:sldId id="310" r:id="rId13"/>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BBB"/>
    <a:srgbClr val="00C7B1"/>
    <a:srgbClr val="828383"/>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37"/>
    <p:restoredTop sz="95872"/>
  </p:normalViewPr>
  <p:slideViewPr>
    <p:cSldViewPr snapToGrid="0" snapToObjects="1">
      <p:cViewPr varScale="1">
        <p:scale>
          <a:sx n="82" d="100"/>
          <a:sy n="82" d="100"/>
        </p:scale>
        <p:origin x="528" y="67"/>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11/29/2022</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11/29/2022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2</a:t>
            </a:fld>
            <a:endParaRPr lang="en-US" dirty="0"/>
          </a:p>
        </p:txBody>
      </p:sp>
    </p:spTree>
    <p:extLst>
      <p:ext uri="{BB962C8B-B14F-4D97-AF65-F5344CB8AC3E}">
        <p14:creationId xmlns:p14="http://schemas.microsoft.com/office/powerpoint/2010/main" val="2766949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11</a:t>
            </a:fld>
            <a:endParaRPr lang="en-US" dirty="0"/>
          </a:p>
        </p:txBody>
      </p:sp>
    </p:spTree>
    <p:extLst>
      <p:ext uri="{BB962C8B-B14F-4D97-AF65-F5344CB8AC3E}">
        <p14:creationId xmlns:p14="http://schemas.microsoft.com/office/powerpoint/2010/main" val="750668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12</a:t>
            </a:fld>
            <a:endParaRPr lang="en-US" dirty="0"/>
          </a:p>
        </p:txBody>
      </p:sp>
    </p:spTree>
    <p:extLst>
      <p:ext uri="{BB962C8B-B14F-4D97-AF65-F5344CB8AC3E}">
        <p14:creationId xmlns:p14="http://schemas.microsoft.com/office/powerpoint/2010/main" val="3028573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3</a:t>
            </a:fld>
            <a:endParaRPr lang="en-US" dirty="0"/>
          </a:p>
        </p:txBody>
      </p:sp>
    </p:spTree>
    <p:extLst>
      <p:ext uri="{BB962C8B-B14F-4D97-AF65-F5344CB8AC3E}">
        <p14:creationId xmlns:p14="http://schemas.microsoft.com/office/powerpoint/2010/main" val="317995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4</a:t>
            </a:fld>
            <a:endParaRPr lang="en-US" dirty="0"/>
          </a:p>
        </p:txBody>
      </p:sp>
    </p:spTree>
    <p:extLst>
      <p:ext uri="{BB962C8B-B14F-4D97-AF65-F5344CB8AC3E}">
        <p14:creationId xmlns:p14="http://schemas.microsoft.com/office/powerpoint/2010/main" val="3520084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5</a:t>
            </a:fld>
            <a:endParaRPr lang="en-US" dirty="0"/>
          </a:p>
        </p:txBody>
      </p:sp>
    </p:spTree>
    <p:extLst>
      <p:ext uri="{BB962C8B-B14F-4D97-AF65-F5344CB8AC3E}">
        <p14:creationId xmlns:p14="http://schemas.microsoft.com/office/powerpoint/2010/main" val="1210970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6</a:t>
            </a:fld>
            <a:endParaRPr lang="en-US" dirty="0"/>
          </a:p>
        </p:txBody>
      </p:sp>
    </p:spTree>
    <p:extLst>
      <p:ext uri="{BB962C8B-B14F-4D97-AF65-F5344CB8AC3E}">
        <p14:creationId xmlns:p14="http://schemas.microsoft.com/office/powerpoint/2010/main" val="1654868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7</a:t>
            </a:fld>
            <a:endParaRPr lang="en-US" dirty="0"/>
          </a:p>
        </p:txBody>
      </p:sp>
    </p:spTree>
    <p:extLst>
      <p:ext uri="{BB962C8B-B14F-4D97-AF65-F5344CB8AC3E}">
        <p14:creationId xmlns:p14="http://schemas.microsoft.com/office/powerpoint/2010/main" val="3865368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8</a:t>
            </a:fld>
            <a:endParaRPr lang="en-US" dirty="0"/>
          </a:p>
        </p:txBody>
      </p:sp>
    </p:spTree>
    <p:extLst>
      <p:ext uri="{BB962C8B-B14F-4D97-AF65-F5344CB8AC3E}">
        <p14:creationId xmlns:p14="http://schemas.microsoft.com/office/powerpoint/2010/main" val="3936436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9</a:t>
            </a:fld>
            <a:endParaRPr lang="en-US" dirty="0"/>
          </a:p>
        </p:txBody>
      </p:sp>
    </p:spTree>
    <p:extLst>
      <p:ext uri="{BB962C8B-B14F-4D97-AF65-F5344CB8AC3E}">
        <p14:creationId xmlns:p14="http://schemas.microsoft.com/office/powerpoint/2010/main" val="1468440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10</a:t>
            </a:fld>
            <a:endParaRPr lang="en-US" dirty="0"/>
          </a:p>
        </p:txBody>
      </p:sp>
    </p:spTree>
    <p:extLst>
      <p:ext uri="{BB962C8B-B14F-4D97-AF65-F5344CB8AC3E}">
        <p14:creationId xmlns:p14="http://schemas.microsoft.com/office/powerpoint/2010/main" val="17666528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tx1"/>
                </a:solidFill>
                <a:latin typeface="+mj-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rgbClr val="005BBB"/>
                </a:solidFill>
                <a:latin typeface="Arial" charset="0"/>
                <a:ea typeface="Arial" charset="0"/>
                <a:cs typeface="Arial" charset="0"/>
              </a:defRPr>
            </a:lvl1pPr>
          </a:lstStyle>
          <a:p>
            <a:r>
              <a:rPr lang="en-US" dirty="0"/>
              <a:t>Presentation</a:t>
            </a:r>
            <a:br>
              <a:rPr lang="en-US" dirty="0"/>
            </a:br>
            <a:r>
              <a:rPr lang="en-US" dirty="0"/>
              <a:t>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66" y="5084683"/>
            <a:ext cx="7478709" cy="1068387"/>
          </a:xfrm>
          <a:prstGeom prst="rect">
            <a:avLst/>
          </a:prstGeom>
        </p:spPr>
      </p:pic>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t" anchorCtr="0">
            <a:noAutofit/>
          </a:bodyPr>
          <a:lstStyle/>
          <a:p>
            <a:r>
              <a:rPr lang="en-US" dirty="0"/>
              <a:t>Click to </a:t>
            </a:r>
            <a:r>
              <a:rPr lang="en-US"/>
              <a:t>edit title</a:t>
            </a:r>
            <a:endParaRPr lang="en-US" dirty="0"/>
          </a:p>
        </p:txBody>
      </p:sp>
    </p:spTree>
    <p:extLst>
      <p:ext uri="{BB962C8B-B14F-4D97-AF65-F5344CB8AC3E}">
        <p14:creationId xmlns:p14="http://schemas.microsoft.com/office/powerpoint/2010/main" val="1787271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mj-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66" y="5084683"/>
            <a:ext cx="7478709" cy="1068387"/>
          </a:xfrm>
          <a:prstGeom prst="rect">
            <a:avLst/>
          </a:prstGeom>
        </p:spPr>
      </p:pic>
    </p:spTree>
    <p:extLst>
      <p:ext uri="{BB962C8B-B14F-4D97-AF65-F5344CB8AC3E}">
        <p14:creationId xmlns:p14="http://schemas.microsoft.com/office/powerpoint/2010/main" val="5058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rgbClr val="005BBB"/>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t" anchorCtr="0">
            <a:noAutofit/>
          </a:bodyPr>
          <a:lstStyle>
            <a:lvl1pPr>
              <a:defRPr b="0"/>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t" anchorCtr="0">
            <a:noAutofit/>
          </a:bodyPr>
          <a:lstStyle>
            <a:lvl1pPr>
              <a:defRPr b="0"/>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ct val="1000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t" anchorCtr="0">
            <a:noAutofit/>
          </a:bodyPr>
          <a:lstStyle>
            <a:lvl1pPr>
              <a:defRPr b="0" baseline="0"/>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noAutofit/>
          </a:bodyPr>
          <a:lstStyle>
            <a:lvl1pPr marL="0" indent="0">
              <a:lnSpc>
                <a:spcPct val="100000"/>
              </a:lnSpc>
              <a:buClr>
                <a:srgbClr val="005BBB"/>
              </a:buClr>
              <a:buFontTx/>
              <a:buNone/>
              <a:defRPr sz="1700" b="1">
                <a:solidFill>
                  <a:srgbClr val="005BBB"/>
                </a:solidFill>
                <a:latin typeface="Arial" charset="0"/>
                <a:ea typeface="Arial" charset="0"/>
                <a:cs typeface="Arial" charset="0"/>
              </a:defRPr>
            </a:lvl1pPr>
            <a:lvl2pPr marL="736600" indent="-279400">
              <a:lnSpc>
                <a:spcPct val="1000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ct val="1000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t" anchorCtr="0">
            <a:noAutofit/>
          </a:bodyPr>
          <a:lstStyle>
            <a:lvl1pPr>
              <a:defRPr b="0"/>
            </a:lvl1pPr>
          </a:lstStyle>
          <a:p>
            <a:r>
              <a:rPr lang="en-US" dirty="0"/>
              <a:t>Click to edit title</a:t>
            </a:r>
          </a:p>
        </p:txBody>
      </p:sp>
    </p:spTree>
    <p:extLst>
      <p:ext uri="{BB962C8B-B14F-4D97-AF65-F5344CB8AC3E}">
        <p14:creationId xmlns:p14="http://schemas.microsoft.com/office/powerpoint/2010/main" val="54941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t" anchorCtr="0">
            <a:noAutofit/>
          </a:bodyPr>
          <a:lstStyle>
            <a:lvl1pPr>
              <a:defRPr b="0"/>
            </a:lvl1pPr>
          </a:lstStyle>
          <a:p>
            <a:r>
              <a:rPr lang="en-US" dirty="0"/>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t" anchorCtr="0">
            <a:normAutofit/>
          </a:bodyPr>
          <a:lstStyle/>
          <a:p>
            <a:r>
              <a:rPr lang="en-US" dirty="0"/>
              <a:t>Click to edit title</a:t>
            </a:r>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Ls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10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hyperlink" Target="http://aws.amazon.com/kinesis/details/"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0417" y="3516433"/>
            <a:ext cx="6638544" cy="1634065"/>
          </a:xfrm>
        </p:spPr>
        <p:txBody>
          <a:bodyPr/>
          <a:lstStyle/>
          <a:p>
            <a:pPr>
              <a:lnSpc>
                <a:spcPct val="150000"/>
              </a:lnSpc>
              <a:spcAft>
                <a:spcPts val="1200"/>
              </a:spcAft>
            </a:pPr>
            <a:r>
              <a:rPr lang="en-US" sz="2000" dirty="0"/>
              <a:t>Rakshokini Umasankar</a:t>
            </a:r>
            <a:br>
              <a:rPr lang="en-US" sz="2000" dirty="0"/>
            </a:br>
            <a:r>
              <a:rPr lang="en-US" sz="2000" dirty="0" err="1"/>
              <a:t>Indu</a:t>
            </a:r>
            <a:r>
              <a:rPr lang="en-US" sz="2000" dirty="0"/>
              <a:t> Raju</a:t>
            </a:r>
          </a:p>
          <a:p>
            <a:pPr>
              <a:lnSpc>
                <a:spcPct val="150000"/>
              </a:lnSpc>
              <a:spcAft>
                <a:spcPts val="1200"/>
              </a:spcAft>
            </a:pPr>
            <a:r>
              <a:rPr lang="en-IN" sz="2000" dirty="0" err="1"/>
              <a:t>Purushothaman</a:t>
            </a:r>
            <a:r>
              <a:rPr lang="en-IN" sz="2000" dirty="0"/>
              <a:t> </a:t>
            </a:r>
            <a:r>
              <a:rPr lang="en-IN" sz="2000" dirty="0" err="1"/>
              <a:t>Aravamuthan</a:t>
            </a:r>
            <a:r>
              <a:rPr lang="en-US" sz="2000" dirty="0"/>
              <a:t> </a:t>
            </a:r>
          </a:p>
          <a:p>
            <a:pPr>
              <a:lnSpc>
                <a:spcPct val="150000"/>
              </a:lnSpc>
              <a:spcAft>
                <a:spcPts val="1200"/>
              </a:spcAft>
            </a:pPr>
            <a:endParaRPr lang="en-US" sz="2000" dirty="0"/>
          </a:p>
          <a:p>
            <a:pPr>
              <a:lnSpc>
                <a:spcPct val="150000"/>
              </a:lnSpc>
              <a:spcAft>
                <a:spcPts val="1200"/>
              </a:spcAft>
            </a:pPr>
            <a:endParaRPr lang="en-US" sz="2000" dirty="0"/>
          </a:p>
        </p:txBody>
      </p:sp>
      <p:sp>
        <p:nvSpPr>
          <p:cNvPr id="3" name="Title 2"/>
          <p:cNvSpPr>
            <a:spLocks noGrp="1"/>
          </p:cNvSpPr>
          <p:nvPr>
            <p:ph type="ctrTitle"/>
          </p:nvPr>
        </p:nvSpPr>
        <p:spPr>
          <a:xfrm>
            <a:off x="360417" y="1854075"/>
            <a:ext cx="8413713" cy="1235621"/>
          </a:xfrm>
          <a:solidFill>
            <a:srgbClr val="005BBB"/>
          </a:solidFill>
        </p:spPr>
        <p:txBody>
          <a:bodyPr/>
          <a:lstStyle/>
          <a:p>
            <a:pPr>
              <a:lnSpc>
                <a:spcPct val="150000"/>
              </a:lnSpc>
              <a:spcBef>
                <a:spcPts val="0"/>
              </a:spcBef>
              <a:spcAft>
                <a:spcPts val="3600"/>
              </a:spcAft>
            </a:pPr>
            <a:r>
              <a:rPr lang="en-US" sz="2400" dirty="0">
                <a:solidFill>
                  <a:schemeClr val="bg1"/>
                </a:solidFill>
              </a:rPr>
              <a:t>CLOUD-BASED STREAM PROCESSING DATA PIPELINE FOR REAL-TIME ANALYTICS FROM IOT-DEVICE DATA</a:t>
            </a:r>
          </a:p>
        </p:txBody>
      </p:sp>
    </p:spTree>
    <p:extLst>
      <p:ext uri="{BB962C8B-B14F-4D97-AF65-F5344CB8AC3E}">
        <p14:creationId xmlns:p14="http://schemas.microsoft.com/office/powerpoint/2010/main" val="1736673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9467" y="1320800"/>
            <a:ext cx="11389651" cy="421232"/>
          </a:xfrm>
        </p:spPr>
        <p:txBody>
          <a:bodyPr/>
          <a:lstStyle/>
          <a:p>
            <a:r>
              <a:rPr lang="en-US" sz="2400" b="1" dirty="0"/>
              <a:t>RESULTS </a:t>
            </a:r>
          </a:p>
        </p:txBody>
      </p:sp>
      <p:pic>
        <p:nvPicPr>
          <p:cNvPr id="9" name="Picture 8">
            <a:extLst>
              <a:ext uri="{FF2B5EF4-FFF2-40B4-BE49-F238E27FC236}">
                <a16:creationId xmlns:a16="http://schemas.microsoft.com/office/drawing/2014/main" id="{FFF6FE17-81E7-66AB-7C55-8E4A7A90D8A5}"/>
              </a:ext>
            </a:extLst>
          </p:cNvPr>
          <p:cNvPicPr>
            <a:picLocks noChangeAspect="1"/>
          </p:cNvPicPr>
          <p:nvPr/>
        </p:nvPicPr>
        <p:blipFill>
          <a:blip r:embed="rId3"/>
          <a:stretch>
            <a:fillRect/>
          </a:stretch>
        </p:blipFill>
        <p:spPr>
          <a:xfrm>
            <a:off x="569467" y="1972637"/>
            <a:ext cx="6077013" cy="4510869"/>
          </a:xfrm>
          <a:prstGeom prst="rect">
            <a:avLst/>
          </a:prstGeom>
        </p:spPr>
      </p:pic>
      <p:pic>
        <p:nvPicPr>
          <p:cNvPr id="11" name="Picture 10">
            <a:extLst>
              <a:ext uri="{FF2B5EF4-FFF2-40B4-BE49-F238E27FC236}">
                <a16:creationId xmlns:a16="http://schemas.microsoft.com/office/drawing/2014/main" id="{147949A2-1B37-F928-6863-887235AAFBE0}"/>
              </a:ext>
            </a:extLst>
          </p:cNvPr>
          <p:cNvPicPr>
            <a:picLocks noChangeAspect="1"/>
          </p:cNvPicPr>
          <p:nvPr/>
        </p:nvPicPr>
        <p:blipFill>
          <a:blip r:embed="rId4"/>
          <a:stretch>
            <a:fillRect/>
          </a:stretch>
        </p:blipFill>
        <p:spPr>
          <a:xfrm>
            <a:off x="6949642" y="74637"/>
            <a:ext cx="3334789" cy="3334789"/>
          </a:xfrm>
          <a:prstGeom prst="rect">
            <a:avLst/>
          </a:prstGeom>
        </p:spPr>
      </p:pic>
      <p:pic>
        <p:nvPicPr>
          <p:cNvPr id="13" name="Picture 12">
            <a:extLst>
              <a:ext uri="{FF2B5EF4-FFF2-40B4-BE49-F238E27FC236}">
                <a16:creationId xmlns:a16="http://schemas.microsoft.com/office/drawing/2014/main" id="{F178A411-1FB6-F225-5AEF-79B830BC34CE}"/>
              </a:ext>
            </a:extLst>
          </p:cNvPr>
          <p:cNvPicPr>
            <a:picLocks noChangeAspect="1"/>
          </p:cNvPicPr>
          <p:nvPr/>
        </p:nvPicPr>
        <p:blipFill>
          <a:blip r:embed="rId5"/>
          <a:stretch>
            <a:fillRect/>
          </a:stretch>
        </p:blipFill>
        <p:spPr>
          <a:xfrm>
            <a:off x="6949642" y="3448575"/>
            <a:ext cx="4821506" cy="3334789"/>
          </a:xfrm>
          <a:prstGeom prst="rect">
            <a:avLst/>
          </a:prstGeom>
        </p:spPr>
      </p:pic>
    </p:spTree>
    <p:extLst>
      <p:ext uri="{BB962C8B-B14F-4D97-AF65-F5344CB8AC3E}">
        <p14:creationId xmlns:p14="http://schemas.microsoft.com/office/powerpoint/2010/main" val="245693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9467" y="1320800"/>
            <a:ext cx="11389651" cy="421232"/>
          </a:xfrm>
        </p:spPr>
        <p:txBody>
          <a:bodyPr/>
          <a:lstStyle/>
          <a:p>
            <a:r>
              <a:rPr lang="en-US" sz="2400" b="1" dirty="0"/>
              <a:t>RESULTS </a:t>
            </a:r>
          </a:p>
        </p:txBody>
      </p:sp>
      <p:pic>
        <p:nvPicPr>
          <p:cNvPr id="5" name="Picture 4">
            <a:extLst>
              <a:ext uri="{FF2B5EF4-FFF2-40B4-BE49-F238E27FC236}">
                <a16:creationId xmlns:a16="http://schemas.microsoft.com/office/drawing/2014/main" id="{95AA8DB1-22A4-40D6-ED1B-FDD65458D9E8}"/>
              </a:ext>
            </a:extLst>
          </p:cNvPr>
          <p:cNvPicPr>
            <a:picLocks noChangeAspect="1"/>
          </p:cNvPicPr>
          <p:nvPr/>
        </p:nvPicPr>
        <p:blipFill>
          <a:blip r:embed="rId3"/>
          <a:stretch>
            <a:fillRect/>
          </a:stretch>
        </p:blipFill>
        <p:spPr>
          <a:xfrm>
            <a:off x="5467886" y="9908"/>
            <a:ext cx="6491232" cy="2723017"/>
          </a:xfrm>
          <a:prstGeom prst="rect">
            <a:avLst/>
          </a:prstGeom>
        </p:spPr>
      </p:pic>
      <p:pic>
        <p:nvPicPr>
          <p:cNvPr id="7" name="Picture 6">
            <a:extLst>
              <a:ext uri="{FF2B5EF4-FFF2-40B4-BE49-F238E27FC236}">
                <a16:creationId xmlns:a16="http://schemas.microsoft.com/office/drawing/2014/main" id="{286E4EFD-87F9-2CAA-B006-B0087EB48010}"/>
              </a:ext>
            </a:extLst>
          </p:cNvPr>
          <p:cNvPicPr>
            <a:picLocks noChangeAspect="1"/>
          </p:cNvPicPr>
          <p:nvPr/>
        </p:nvPicPr>
        <p:blipFill>
          <a:blip r:embed="rId4"/>
          <a:stretch>
            <a:fillRect/>
          </a:stretch>
        </p:blipFill>
        <p:spPr>
          <a:xfrm>
            <a:off x="5454128" y="3049375"/>
            <a:ext cx="6422798" cy="3808625"/>
          </a:xfrm>
          <a:prstGeom prst="rect">
            <a:avLst/>
          </a:prstGeom>
        </p:spPr>
      </p:pic>
      <p:pic>
        <p:nvPicPr>
          <p:cNvPr id="4" name="Picture 3">
            <a:extLst>
              <a:ext uri="{FF2B5EF4-FFF2-40B4-BE49-F238E27FC236}">
                <a16:creationId xmlns:a16="http://schemas.microsoft.com/office/drawing/2014/main" id="{D971219F-C4F2-C191-EB4D-44EB0E7E725F}"/>
              </a:ext>
            </a:extLst>
          </p:cNvPr>
          <p:cNvPicPr>
            <a:picLocks noChangeAspect="1"/>
          </p:cNvPicPr>
          <p:nvPr/>
        </p:nvPicPr>
        <p:blipFill>
          <a:blip r:embed="rId5"/>
          <a:stretch>
            <a:fillRect/>
          </a:stretch>
        </p:blipFill>
        <p:spPr>
          <a:xfrm>
            <a:off x="154113" y="1882599"/>
            <a:ext cx="5065160" cy="2333552"/>
          </a:xfrm>
          <a:prstGeom prst="rect">
            <a:avLst/>
          </a:prstGeom>
        </p:spPr>
      </p:pic>
      <p:pic>
        <p:nvPicPr>
          <p:cNvPr id="8" name="Picture 7">
            <a:extLst>
              <a:ext uri="{FF2B5EF4-FFF2-40B4-BE49-F238E27FC236}">
                <a16:creationId xmlns:a16="http://schemas.microsoft.com/office/drawing/2014/main" id="{34AAD4A4-E5EA-EE4C-C585-9D8560F7EE44}"/>
              </a:ext>
            </a:extLst>
          </p:cNvPr>
          <p:cNvPicPr>
            <a:picLocks noChangeAspect="1"/>
          </p:cNvPicPr>
          <p:nvPr/>
        </p:nvPicPr>
        <p:blipFill>
          <a:blip r:embed="rId6"/>
          <a:stretch>
            <a:fillRect/>
          </a:stretch>
        </p:blipFill>
        <p:spPr>
          <a:xfrm>
            <a:off x="154113" y="4356718"/>
            <a:ext cx="4694119" cy="2502054"/>
          </a:xfrm>
          <a:prstGeom prst="rect">
            <a:avLst/>
          </a:prstGeom>
        </p:spPr>
      </p:pic>
    </p:spTree>
    <p:extLst>
      <p:ext uri="{BB962C8B-B14F-4D97-AF65-F5344CB8AC3E}">
        <p14:creationId xmlns:p14="http://schemas.microsoft.com/office/powerpoint/2010/main" val="2979816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9468" y="1320800"/>
            <a:ext cx="10515600" cy="716084"/>
          </a:xfrm>
        </p:spPr>
        <p:txBody>
          <a:bodyPr/>
          <a:lstStyle/>
          <a:p>
            <a:r>
              <a:rPr lang="en-US" sz="2400" b="1" dirty="0"/>
              <a:t>REFERENCES</a:t>
            </a:r>
          </a:p>
        </p:txBody>
      </p:sp>
      <p:sp>
        <p:nvSpPr>
          <p:cNvPr id="4" name="TextBox 3">
            <a:extLst>
              <a:ext uri="{FF2B5EF4-FFF2-40B4-BE49-F238E27FC236}">
                <a16:creationId xmlns:a16="http://schemas.microsoft.com/office/drawing/2014/main" id="{9511E28F-486C-3512-5100-AC20BFC9066E}"/>
              </a:ext>
            </a:extLst>
          </p:cNvPr>
          <p:cNvSpPr txBox="1"/>
          <p:nvPr/>
        </p:nvSpPr>
        <p:spPr>
          <a:xfrm>
            <a:off x="480316" y="1903094"/>
            <a:ext cx="11142215" cy="4339650"/>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dirty="0"/>
              <a:t>Singh, M P., Hoque, M A and </a:t>
            </a:r>
            <a:r>
              <a:rPr lang="en-US" dirty="0" err="1"/>
              <a:t>Tarkoma</a:t>
            </a:r>
            <a:r>
              <a:rPr lang="en-US" dirty="0"/>
              <a:t>, S. “A survey of systems for massive stream analytics.” </a:t>
            </a:r>
            <a:r>
              <a:rPr lang="en-US" dirty="0" err="1"/>
              <a:t>arXiv</a:t>
            </a:r>
            <a:r>
              <a:rPr lang="en-US" dirty="0"/>
              <a:t>: Distributed, Parallel, and Cluster Computing (2016)</a:t>
            </a:r>
          </a:p>
          <a:p>
            <a:pPr marL="285750" indent="-285750">
              <a:spcAft>
                <a:spcPts val="1200"/>
              </a:spcAft>
              <a:buFont typeface="Arial" panose="020B0604020202020204" pitchFamily="34" charset="0"/>
              <a:buChar char="•"/>
            </a:pPr>
            <a:r>
              <a:rPr lang="en-US" dirty="0"/>
              <a:t>de Carvalho, O M.,  </a:t>
            </a:r>
            <a:r>
              <a:rPr lang="en-US" dirty="0" err="1"/>
              <a:t>Roloff</a:t>
            </a:r>
            <a:r>
              <a:rPr lang="en-US" dirty="0"/>
              <a:t>, E., and </a:t>
            </a:r>
            <a:r>
              <a:rPr lang="en-US" dirty="0" err="1"/>
              <a:t>Navaux</a:t>
            </a:r>
            <a:r>
              <a:rPr lang="en-US" dirty="0"/>
              <a:t>, P. “A Survey of the State-of-the-art in Event Processing.” 11th Workshop on Parallel and Distributed Processing (WSPPD) (2013)</a:t>
            </a:r>
          </a:p>
          <a:p>
            <a:pPr marL="285750" indent="-285750">
              <a:spcAft>
                <a:spcPts val="1200"/>
              </a:spcAft>
              <a:buFont typeface="Arial" panose="020B0604020202020204" pitchFamily="34" charset="0"/>
              <a:buChar char="•"/>
            </a:pPr>
            <a:r>
              <a:rPr lang="en-US" dirty="0"/>
              <a:t>L. </a:t>
            </a:r>
            <a:r>
              <a:rPr lang="en-US" dirty="0" err="1"/>
              <a:t>Daldorff</a:t>
            </a:r>
            <a:r>
              <a:rPr lang="en-US" dirty="0"/>
              <a:t>, S. M. Mohammadi, J. Bergman, B. </a:t>
            </a:r>
            <a:r>
              <a:rPr lang="en-US" dirty="0" err="1"/>
              <a:t>Thide</a:t>
            </a:r>
            <a:r>
              <a:rPr lang="en-US" dirty="0"/>
              <a:t>, A. </a:t>
            </a:r>
            <a:r>
              <a:rPr lang="en-US" dirty="0" err="1"/>
              <a:t>Biem</a:t>
            </a:r>
            <a:r>
              <a:rPr lang="en-US" dirty="0"/>
              <a:t>, B. </a:t>
            </a:r>
            <a:r>
              <a:rPr lang="en-US" dirty="0" err="1"/>
              <a:t>Elmegreen</a:t>
            </a:r>
            <a:r>
              <a:rPr lang="en-US" dirty="0"/>
              <a:t>, D. </a:t>
            </a:r>
            <a:r>
              <a:rPr lang="en-US" dirty="0" err="1"/>
              <a:t>Turaga</a:t>
            </a:r>
            <a:r>
              <a:rPr lang="en-US" dirty="0"/>
              <a:t>, O. </a:t>
            </a:r>
            <a:r>
              <a:rPr lang="en-US" dirty="0" err="1"/>
              <a:t>Verscheure</a:t>
            </a:r>
            <a:r>
              <a:rPr lang="en-US" dirty="0"/>
              <a:t>, and W. Puccio. Novel data stream techniques for real time hf radio weather statistics and forecasting. In Ionospheric radio Systems and Techniques, 2009.(IRST 2009). The Institution of Engineering and Technology 11th International Conference on, pages 1–3. IET, 2009</a:t>
            </a:r>
            <a:endParaRPr lang="sv-SE" dirty="0"/>
          </a:p>
          <a:p>
            <a:pPr marL="285750" indent="-285750">
              <a:spcAft>
                <a:spcPts val="1200"/>
              </a:spcAft>
              <a:buFont typeface="Arial" panose="020B0604020202020204" pitchFamily="34" charset="0"/>
              <a:buChar char="•"/>
            </a:pPr>
            <a:r>
              <a:rPr lang="sv-SE" dirty="0"/>
              <a:t>Amazon. Amazon Kinesis. http://aws.amazon.com/kinesis/. </a:t>
            </a:r>
          </a:p>
          <a:p>
            <a:pPr marL="285750" indent="-285750">
              <a:spcAft>
                <a:spcPts val="1200"/>
              </a:spcAft>
              <a:buFont typeface="Arial" panose="020B0604020202020204" pitchFamily="34" charset="0"/>
              <a:buChar char="•"/>
            </a:pPr>
            <a:r>
              <a:rPr lang="sv-SE" dirty="0"/>
              <a:t>Amazon. Amazon Kinesis Product Details. </a:t>
            </a:r>
            <a:r>
              <a:rPr lang="sv-SE" dirty="0">
                <a:hlinkClick r:id="rId3"/>
              </a:rPr>
              <a:t>http://aws.amazon.com/kinesis/details/</a:t>
            </a:r>
            <a:endParaRPr lang="sv-SE" dirty="0"/>
          </a:p>
          <a:p>
            <a:pPr marL="285750" indent="-285750">
              <a:spcAft>
                <a:spcPts val="1200"/>
              </a:spcAft>
              <a:buFont typeface="Arial" panose="020B0604020202020204" pitchFamily="34" charset="0"/>
              <a:buChar char="•"/>
            </a:pPr>
            <a:r>
              <a:rPr lang="en-US" dirty="0"/>
              <a:t>Apache. Storm - Distributed and fault-tolerant </a:t>
            </a:r>
            <a:r>
              <a:rPr lang="en-US" dirty="0" err="1"/>
              <a:t>realtime</a:t>
            </a:r>
            <a:r>
              <a:rPr lang="en-US" dirty="0"/>
              <a:t> computation. http://storm.apache.org/. </a:t>
            </a:r>
          </a:p>
          <a:p>
            <a:pPr marL="285750" indent="-285750">
              <a:spcAft>
                <a:spcPts val="1200"/>
              </a:spcAft>
              <a:buFont typeface="Arial" panose="020B0604020202020204" pitchFamily="34" charset="0"/>
              <a:buChar char="•"/>
            </a:pPr>
            <a:r>
              <a:rPr lang="en-US" dirty="0"/>
              <a:t>C. Ballard. IBM Infosphere Streams harnessing data in motion. </a:t>
            </a:r>
            <a:r>
              <a:rPr lang="en-US" dirty="0" err="1"/>
              <a:t>Vervante</a:t>
            </a:r>
            <a:r>
              <a:rPr lang="en-US" dirty="0"/>
              <a:t>, </a:t>
            </a:r>
            <a:r>
              <a:rPr lang="en-US" dirty="0" err="1"/>
              <a:t>S.l</a:t>
            </a:r>
            <a:r>
              <a:rPr lang="en-US" dirty="0"/>
              <a:t>, 2010</a:t>
            </a:r>
            <a:endParaRPr lang="en-US" sz="1800" i="1" dirty="0"/>
          </a:p>
        </p:txBody>
      </p:sp>
    </p:spTree>
    <p:extLst>
      <p:ext uri="{BB962C8B-B14F-4D97-AF65-F5344CB8AC3E}">
        <p14:creationId xmlns:p14="http://schemas.microsoft.com/office/powerpoint/2010/main" val="1720816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9468" y="1320800"/>
            <a:ext cx="10515600" cy="716084"/>
          </a:xfrm>
        </p:spPr>
        <p:txBody>
          <a:bodyPr/>
          <a:lstStyle/>
          <a:p>
            <a:r>
              <a:rPr lang="en-US" sz="2400" b="1" dirty="0"/>
              <a:t>PROJECT GOAL</a:t>
            </a:r>
          </a:p>
        </p:txBody>
      </p:sp>
      <p:sp>
        <p:nvSpPr>
          <p:cNvPr id="42" name="Text Placeholder 1">
            <a:extLst>
              <a:ext uri="{FF2B5EF4-FFF2-40B4-BE49-F238E27FC236}">
                <a16:creationId xmlns:a16="http://schemas.microsoft.com/office/drawing/2014/main" id="{7A1D4B4F-A077-E780-1D30-05F652FDE774}"/>
              </a:ext>
            </a:extLst>
          </p:cNvPr>
          <p:cNvSpPr txBox="1">
            <a:spLocks/>
          </p:cNvSpPr>
          <p:nvPr/>
        </p:nvSpPr>
        <p:spPr>
          <a:xfrm>
            <a:off x="445587" y="1924199"/>
            <a:ext cx="11300826" cy="4404681"/>
          </a:xfrm>
          <a:prstGeom prst="rect">
            <a:avLst/>
          </a:prstGeom>
        </p:spPr>
        <p:txBody>
          <a:bodyPr/>
          <a:lstStyle>
            <a:lvl1pPr marL="228600" indent="-228600" algn="l" defTabSz="914400" rtl="0" eaLnBrk="1" latinLnBrk="0" hangingPunct="1">
              <a:lnSpc>
                <a:spcPct val="10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lang="en-US" sz="1800" dirty="0"/>
              <a:t>Growth of IoT has necessitated to obtain valuable insights from massive amount of real-time data. IoT devices generates high-velocity continuous stream of data that needs analyzed real-time for monetizing data with business analytics. </a:t>
            </a:r>
          </a:p>
          <a:p>
            <a:pPr marL="0" indent="0">
              <a:spcAft>
                <a:spcPts val="1200"/>
              </a:spcAft>
              <a:buNone/>
            </a:pPr>
            <a:r>
              <a:rPr lang="en-US" sz="1800" dirty="0">
                <a:solidFill>
                  <a:srgbClr val="005BBB"/>
                </a:solidFill>
              </a:rPr>
              <a:t>Goal of this project </a:t>
            </a:r>
            <a:r>
              <a:rPr lang="en-US" sz="1800" dirty="0"/>
              <a:t>is to</a:t>
            </a:r>
          </a:p>
          <a:p>
            <a:pPr>
              <a:spcAft>
                <a:spcPts val="1200"/>
              </a:spcAft>
            </a:pPr>
            <a:r>
              <a:rPr lang="en-US" sz="1800" dirty="0"/>
              <a:t>Build and demonstrate a fault tolerant architecture of data pipeline using cloud computing, that processes continuous stream of IoT data</a:t>
            </a:r>
          </a:p>
          <a:p>
            <a:pPr lvl="2">
              <a:spcAft>
                <a:spcPts val="1200"/>
              </a:spcAft>
            </a:pPr>
            <a:r>
              <a:rPr lang="en-US" sz="1600" dirty="0"/>
              <a:t>Data from publicly available Industry 4.0 IoT sensors and devices has been used</a:t>
            </a:r>
          </a:p>
          <a:p>
            <a:pPr>
              <a:spcAft>
                <a:spcPts val="1200"/>
              </a:spcAft>
            </a:pPr>
            <a:r>
              <a:rPr lang="en-US" sz="1800" dirty="0"/>
              <a:t>Develop application for real-time analytics to identify patterns &amp; behaviors from the data as they are produced</a:t>
            </a:r>
          </a:p>
        </p:txBody>
      </p:sp>
    </p:spTree>
    <p:extLst>
      <p:ext uri="{BB962C8B-B14F-4D97-AF65-F5344CB8AC3E}">
        <p14:creationId xmlns:p14="http://schemas.microsoft.com/office/powerpoint/2010/main" val="3442556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9468" y="1320800"/>
            <a:ext cx="10515600" cy="716084"/>
          </a:xfrm>
        </p:spPr>
        <p:txBody>
          <a:bodyPr/>
          <a:lstStyle/>
          <a:p>
            <a:r>
              <a:rPr lang="en-US" sz="2400" b="1" dirty="0"/>
              <a:t>KEY CONCEPTS ADOPTED FOR IMPLEMENTATION</a:t>
            </a:r>
          </a:p>
        </p:txBody>
      </p:sp>
      <p:sp>
        <p:nvSpPr>
          <p:cNvPr id="42" name="Text Placeholder 1">
            <a:extLst>
              <a:ext uri="{FF2B5EF4-FFF2-40B4-BE49-F238E27FC236}">
                <a16:creationId xmlns:a16="http://schemas.microsoft.com/office/drawing/2014/main" id="{7A1D4B4F-A077-E780-1D30-05F652FDE774}"/>
              </a:ext>
            </a:extLst>
          </p:cNvPr>
          <p:cNvSpPr txBox="1">
            <a:spLocks/>
          </p:cNvSpPr>
          <p:nvPr/>
        </p:nvSpPr>
        <p:spPr>
          <a:xfrm>
            <a:off x="445587" y="2080582"/>
            <a:ext cx="11300826" cy="4404681"/>
          </a:xfrm>
          <a:prstGeom prst="rect">
            <a:avLst/>
          </a:prstGeom>
        </p:spPr>
        <p:txBody>
          <a:bodyPr/>
          <a:lstStyle>
            <a:lvl1pPr marL="228600" indent="-228600" algn="l" defTabSz="914400" rtl="0" eaLnBrk="1" latinLnBrk="0" hangingPunct="1">
              <a:lnSpc>
                <a:spcPct val="10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sz="1800" dirty="0"/>
              <a:t>Concept-1: </a:t>
            </a:r>
            <a:r>
              <a:rPr lang="en-US" sz="1800" dirty="0">
                <a:solidFill>
                  <a:srgbClr val="005BBB"/>
                </a:solidFill>
              </a:rPr>
              <a:t>Serverless computing </a:t>
            </a:r>
            <a:r>
              <a:rPr lang="en-US" sz="1800" dirty="0"/>
              <a:t>enable real-time analytics with flexibility to scale up elastic servers easily with increasing workloads</a:t>
            </a:r>
          </a:p>
          <a:p>
            <a:pPr>
              <a:spcAft>
                <a:spcPts val="1200"/>
              </a:spcAft>
            </a:pPr>
            <a:r>
              <a:rPr lang="en-US" sz="1800" dirty="0"/>
              <a:t>Concept-2: </a:t>
            </a:r>
            <a:r>
              <a:rPr lang="en-US" sz="1800" dirty="0">
                <a:solidFill>
                  <a:srgbClr val="005BBB"/>
                </a:solidFill>
              </a:rPr>
              <a:t>Stream processing systems </a:t>
            </a:r>
            <a:r>
              <a:rPr lang="en-US" sz="1800" dirty="0"/>
              <a:t>is the next critical enabler for achieving the operational challenge of transmitting billions of datapoints per second as continuous streams of data workloads. This piece helps achieve the low latency requirement in real-time decision making</a:t>
            </a:r>
          </a:p>
          <a:p>
            <a:pPr>
              <a:spcAft>
                <a:spcPts val="1200"/>
              </a:spcAft>
            </a:pPr>
            <a:r>
              <a:rPr lang="en-US" sz="1800" dirty="0"/>
              <a:t>Concept-3: </a:t>
            </a:r>
            <a:r>
              <a:rPr lang="en-US" sz="1800" dirty="0">
                <a:solidFill>
                  <a:srgbClr val="005BBB"/>
                </a:solidFill>
              </a:rPr>
              <a:t>Data warehouse and data lake </a:t>
            </a:r>
            <a:r>
              <a:rPr lang="en-US" sz="1800" dirty="0"/>
              <a:t>combines the power of relational and non-relational data stores into a single, cohesive architecture. Data must be processed, structured and stored efficiently in a way that allows complex queries to be executed in a rapid manner. </a:t>
            </a:r>
          </a:p>
          <a:p>
            <a:pPr>
              <a:spcAft>
                <a:spcPts val="1200"/>
              </a:spcAft>
            </a:pPr>
            <a:r>
              <a:rPr lang="en-US" sz="1800" dirty="0"/>
              <a:t>Concept-4: </a:t>
            </a:r>
            <a:r>
              <a:rPr lang="en-US" sz="1800" dirty="0">
                <a:solidFill>
                  <a:srgbClr val="005BBB"/>
                </a:solidFill>
              </a:rPr>
              <a:t>Real-time analytics </a:t>
            </a:r>
            <a:r>
              <a:rPr lang="en-US" sz="1800" dirty="0"/>
              <a:t>helps generate insights immediately to decision-makers and allows automated execution of event driven queries that can be executed and sent back to devices to change their behavior without human intervention</a:t>
            </a:r>
          </a:p>
        </p:txBody>
      </p:sp>
    </p:spTree>
    <p:extLst>
      <p:ext uri="{BB962C8B-B14F-4D97-AF65-F5344CB8AC3E}">
        <p14:creationId xmlns:p14="http://schemas.microsoft.com/office/powerpoint/2010/main" val="321344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9468" y="1320800"/>
            <a:ext cx="10515600" cy="716084"/>
          </a:xfrm>
        </p:spPr>
        <p:txBody>
          <a:bodyPr/>
          <a:lstStyle/>
          <a:p>
            <a:r>
              <a:rPr lang="en-US" sz="2400" b="1" dirty="0"/>
              <a:t>TECHNOLOGIES USED IN IMPLEMENTATION OF THE DATA PIPELINE</a:t>
            </a:r>
          </a:p>
        </p:txBody>
      </p:sp>
      <p:sp>
        <p:nvSpPr>
          <p:cNvPr id="42" name="Text Placeholder 1">
            <a:extLst>
              <a:ext uri="{FF2B5EF4-FFF2-40B4-BE49-F238E27FC236}">
                <a16:creationId xmlns:a16="http://schemas.microsoft.com/office/drawing/2014/main" id="{7A1D4B4F-A077-E780-1D30-05F652FDE774}"/>
              </a:ext>
            </a:extLst>
          </p:cNvPr>
          <p:cNvSpPr txBox="1">
            <a:spLocks/>
          </p:cNvSpPr>
          <p:nvPr/>
        </p:nvSpPr>
        <p:spPr>
          <a:xfrm>
            <a:off x="445586" y="1951100"/>
            <a:ext cx="11746413" cy="2682857"/>
          </a:xfrm>
          <a:prstGeom prst="rect">
            <a:avLst/>
          </a:prstGeom>
        </p:spPr>
        <p:txBody>
          <a:bodyPr/>
          <a:lstStyle>
            <a:lvl1pPr marL="228600" indent="-228600" algn="l" defTabSz="914400" rtl="0" eaLnBrk="1" latinLnBrk="0" hangingPunct="1">
              <a:lnSpc>
                <a:spcPct val="10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sz="1800" dirty="0">
                <a:solidFill>
                  <a:srgbClr val="005BBB"/>
                </a:solidFill>
              </a:rPr>
              <a:t>Cloud computing ecosystem: </a:t>
            </a:r>
            <a:r>
              <a:rPr lang="en-US" sz="1800" dirty="0"/>
              <a:t>Amazon Web Services (AWS)</a:t>
            </a:r>
          </a:p>
          <a:p>
            <a:pPr>
              <a:spcAft>
                <a:spcPts val="1200"/>
              </a:spcAft>
            </a:pPr>
            <a:r>
              <a:rPr lang="en-US" sz="1800" dirty="0">
                <a:solidFill>
                  <a:srgbClr val="005BBB"/>
                </a:solidFill>
              </a:rPr>
              <a:t>Serverless computing: </a:t>
            </a:r>
            <a:r>
              <a:rPr lang="en-US" sz="1800" dirty="0"/>
              <a:t>EC2 – virtual servers with elastic balancing storage </a:t>
            </a:r>
          </a:p>
          <a:p>
            <a:pPr>
              <a:spcAft>
                <a:spcPts val="1200"/>
              </a:spcAft>
            </a:pPr>
            <a:r>
              <a:rPr lang="en-US" sz="1800" dirty="0">
                <a:solidFill>
                  <a:srgbClr val="005BBB"/>
                </a:solidFill>
              </a:rPr>
              <a:t>Streaming data: </a:t>
            </a:r>
            <a:r>
              <a:rPr lang="en-US" sz="1800" dirty="0"/>
              <a:t>Kinesis Firehose &amp; Kinesis Data Stream – streaming data &amp; transforming the incoming stream</a:t>
            </a:r>
          </a:p>
          <a:p>
            <a:pPr>
              <a:spcAft>
                <a:spcPts val="1200"/>
              </a:spcAft>
            </a:pPr>
            <a:r>
              <a:rPr lang="en-US" sz="1800" dirty="0">
                <a:solidFill>
                  <a:srgbClr val="005BBB"/>
                </a:solidFill>
              </a:rPr>
              <a:t>Federated data storage: </a:t>
            </a:r>
            <a:r>
              <a:rPr lang="en-US" sz="1800" dirty="0"/>
              <a:t>S3 &amp; Redshift – Data lake object based storage &amp; data warehouse</a:t>
            </a:r>
          </a:p>
          <a:p>
            <a:pPr>
              <a:spcAft>
                <a:spcPts val="1200"/>
              </a:spcAft>
            </a:pPr>
            <a:r>
              <a:rPr lang="en-US" sz="1800" dirty="0">
                <a:solidFill>
                  <a:srgbClr val="005BBB"/>
                </a:solidFill>
              </a:rPr>
              <a:t>Real-time analytics: </a:t>
            </a:r>
            <a:r>
              <a:rPr lang="en-US" sz="1800" dirty="0"/>
              <a:t>Athena &amp; </a:t>
            </a:r>
            <a:r>
              <a:rPr lang="en-US" sz="1800" dirty="0" err="1"/>
              <a:t>Quiksight</a:t>
            </a:r>
            <a:r>
              <a:rPr lang="en-US" sz="1800" dirty="0"/>
              <a:t> – serverless query engine and business intelligence visualization tool</a:t>
            </a:r>
          </a:p>
        </p:txBody>
      </p:sp>
      <p:pic>
        <p:nvPicPr>
          <p:cNvPr id="15" name="Picture 14">
            <a:extLst>
              <a:ext uri="{FF2B5EF4-FFF2-40B4-BE49-F238E27FC236}">
                <a16:creationId xmlns:a16="http://schemas.microsoft.com/office/drawing/2014/main" id="{99492C6E-330E-2704-F9F2-8A9A87FDF2C1}"/>
              </a:ext>
            </a:extLst>
          </p:cNvPr>
          <p:cNvPicPr>
            <a:picLocks noChangeAspect="1"/>
          </p:cNvPicPr>
          <p:nvPr/>
        </p:nvPicPr>
        <p:blipFill>
          <a:blip r:embed="rId3"/>
          <a:stretch>
            <a:fillRect/>
          </a:stretch>
        </p:blipFill>
        <p:spPr>
          <a:xfrm>
            <a:off x="918198" y="4906900"/>
            <a:ext cx="8194689" cy="1674416"/>
          </a:xfrm>
          <a:prstGeom prst="rect">
            <a:avLst/>
          </a:prstGeom>
        </p:spPr>
      </p:pic>
      <p:pic>
        <p:nvPicPr>
          <p:cNvPr id="16" name="Picture 15">
            <a:extLst>
              <a:ext uri="{FF2B5EF4-FFF2-40B4-BE49-F238E27FC236}">
                <a16:creationId xmlns:a16="http://schemas.microsoft.com/office/drawing/2014/main" id="{7DE97959-3D26-B980-02FB-F105C34F11EA}"/>
              </a:ext>
            </a:extLst>
          </p:cNvPr>
          <p:cNvPicPr>
            <a:picLocks noChangeAspect="1"/>
          </p:cNvPicPr>
          <p:nvPr/>
        </p:nvPicPr>
        <p:blipFill rotWithShape="1">
          <a:blip r:embed="rId4"/>
          <a:srcRect l="7546" r="7665"/>
          <a:stretch/>
        </p:blipFill>
        <p:spPr>
          <a:xfrm>
            <a:off x="8913453" y="5844663"/>
            <a:ext cx="822223" cy="682684"/>
          </a:xfrm>
          <a:prstGeom prst="rect">
            <a:avLst/>
          </a:prstGeom>
        </p:spPr>
      </p:pic>
      <p:pic>
        <p:nvPicPr>
          <p:cNvPr id="18" name="Picture 17">
            <a:extLst>
              <a:ext uri="{FF2B5EF4-FFF2-40B4-BE49-F238E27FC236}">
                <a16:creationId xmlns:a16="http://schemas.microsoft.com/office/drawing/2014/main" id="{9CF69E7F-1EE9-CD49-6127-7E40AEAAA537}"/>
              </a:ext>
            </a:extLst>
          </p:cNvPr>
          <p:cNvPicPr>
            <a:picLocks noChangeAspect="1"/>
          </p:cNvPicPr>
          <p:nvPr/>
        </p:nvPicPr>
        <p:blipFill rotWithShape="1">
          <a:blip r:embed="rId5"/>
          <a:srcRect l="21573" t="25664" r="21882" b="24953"/>
          <a:stretch/>
        </p:blipFill>
        <p:spPr>
          <a:xfrm>
            <a:off x="9153840" y="5316941"/>
            <a:ext cx="1220335" cy="441940"/>
          </a:xfrm>
          <a:prstGeom prst="rect">
            <a:avLst/>
          </a:prstGeom>
        </p:spPr>
      </p:pic>
      <p:pic>
        <p:nvPicPr>
          <p:cNvPr id="19" name="Picture 18">
            <a:extLst>
              <a:ext uri="{FF2B5EF4-FFF2-40B4-BE49-F238E27FC236}">
                <a16:creationId xmlns:a16="http://schemas.microsoft.com/office/drawing/2014/main" id="{C3383FEF-ADD1-CF3E-E1FC-CB10CD8DA08E}"/>
              </a:ext>
            </a:extLst>
          </p:cNvPr>
          <p:cNvPicPr>
            <a:picLocks noChangeAspect="1"/>
          </p:cNvPicPr>
          <p:nvPr/>
        </p:nvPicPr>
        <p:blipFill rotWithShape="1">
          <a:blip r:embed="rId6"/>
          <a:srcRect l="11011" r="10618"/>
          <a:stretch/>
        </p:blipFill>
        <p:spPr>
          <a:xfrm>
            <a:off x="7038566" y="6047011"/>
            <a:ext cx="654498" cy="626347"/>
          </a:xfrm>
          <a:prstGeom prst="rect">
            <a:avLst/>
          </a:prstGeom>
        </p:spPr>
      </p:pic>
      <p:pic>
        <p:nvPicPr>
          <p:cNvPr id="20" name="Picture 19">
            <a:extLst>
              <a:ext uri="{FF2B5EF4-FFF2-40B4-BE49-F238E27FC236}">
                <a16:creationId xmlns:a16="http://schemas.microsoft.com/office/drawing/2014/main" id="{93D0DE2A-FE56-6CD1-09FA-D72D4641F1B4}"/>
              </a:ext>
            </a:extLst>
          </p:cNvPr>
          <p:cNvPicPr>
            <a:picLocks noChangeAspect="1"/>
          </p:cNvPicPr>
          <p:nvPr/>
        </p:nvPicPr>
        <p:blipFill rotWithShape="1">
          <a:blip r:embed="rId7"/>
          <a:srcRect l="53259" r="36460" b="40519"/>
          <a:stretch/>
        </p:blipFill>
        <p:spPr>
          <a:xfrm>
            <a:off x="5344738" y="6057866"/>
            <a:ext cx="548010" cy="566220"/>
          </a:xfrm>
          <a:prstGeom prst="rect">
            <a:avLst/>
          </a:prstGeom>
        </p:spPr>
      </p:pic>
      <p:pic>
        <p:nvPicPr>
          <p:cNvPr id="21" name="Picture 20">
            <a:extLst>
              <a:ext uri="{FF2B5EF4-FFF2-40B4-BE49-F238E27FC236}">
                <a16:creationId xmlns:a16="http://schemas.microsoft.com/office/drawing/2014/main" id="{A1DF5972-E467-F770-0855-AD451B815C52}"/>
              </a:ext>
            </a:extLst>
          </p:cNvPr>
          <p:cNvPicPr>
            <a:picLocks noChangeAspect="1"/>
          </p:cNvPicPr>
          <p:nvPr/>
        </p:nvPicPr>
        <p:blipFill rotWithShape="1">
          <a:blip r:embed="rId7"/>
          <a:srcRect l="55753" t="66395" r="39020"/>
          <a:stretch/>
        </p:blipFill>
        <p:spPr>
          <a:xfrm>
            <a:off x="5940002" y="6111736"/>
            <a:ext cx="465386" cy="534305"/>
          </a:xfrm>
          <a:prstGeom prst="rect">
            <a:avLst/>
          </a:prstGeom>
        </p:spPr>
      </p:pic>
      <p:pic>
        <p:nvPicPr>
          <p:cNvPr id="22" name="Picture 21">
            <a:extLst>
              <a:ext uri="{FF2B5EF4-FFF2-40B4-BE49-F238E27FC236}">
                <a16:creationId xmlns:a16="http://schemas.microsoft.com/office/drawing/2014/main" id="{2BE9C117-DB2A-7771-08D9-72C4D2D5019D}"/>
              </a:ext>
            </a:extLst>
          </p:cNvPr>
          <p:cNvPicPr>
            <a:picLocks noChangeAspect="1"/>
          </p:cNvPicPr>
          <p:nvPr/>
        </p:nvPicPr>
        <p:blipFill rotWithShape="1">
          <a:blip r:embed="rId8"/>
          <a:srcRect b="31815"/>
          <a:stretch/>
        </p:blipFill>
        <p:spPr>
          <a:xfrm>
            <a:off x="3569120" y="5961105"/>
            <a:ext cx="835920" cy="566242"/>
          </a:xfrm>
          <a:prstGeom prst="rect">
            <a:avLst/>
          </a:prstGeom>
        </p:spPr>
      </p:pic>
      <p:pic>
        <p:nvPicPr>
          <p:cNvPr id="23" name="Picture 22">
            <a:extLst>
              <a:ext uri="{FF2B5EF4-FFF2-40B4-BE49-F238E27FC236}">
                <a16:creationId xmlns:a16="http://schemas.microsoft.com/office/drawing/2014/main" id="{E150C645-83A3-B515-DB95-36C9CF8B9BB1}"/>
              </a:ext>
            </a:extLst>
          </p:cNvPr>
          <p:cNvPicPr>
            <a:picLocks noChangeAspect="1"/>
          </p:cNvPicPr>
          <p:nvPr/>
        </p:nvPicPr>
        <p:blipFill rotWithShape="1">
          <a:blip r:embed="rId8"/>
          <a:srcRect l="8644" t="73058"/>
          <a:stretch/>
        </p:blipFill>
        <p:spPr>
          <a:xfrm>
            <a:off x="3794028" y="6474175"/>
            <a:ext cx="1011354" cy="296312"/>
          </a:xfrm>
          <a:prstGeom prst="rect">
            <a:avLst/>
          </a:prstGeom>
        </p:spPr>
      </p:pic>
      <p:pic>
        <p:nvPicPr>
          <p:cNvPr id="24" name="Picture 23">
            <a:extLst>
              <a:ext uri="{FF2B5EF4-FFF2-40B4-BE49-F238E27FC236}">
                <a16:creationId xmlns:a16="http://schemas.microsoft.com/office/drawing/2014/main" id="{519FA5DC-CDA2-0061-5D32-C444D3EF70AA}"/>
              </a:ext>
            </a:extLst>
          </p:cNvPr>
          <p:cNvPicPr>
            <a:picLocks noChangeAspect="1"/>
          </p:cNvPicPr>
          <p:nvPr/>
        </p:nvPicPr>
        <p:blipFill rotWithShape="1">
          <a:blip r:embed="rId9"/>
          <a:srcRect l="35218" t="11191" r="35119" b="9082"/>
          <a:stretch/>
        </p:blipFill>
        <p:spPr>
          <a:xfrm>
            <a:off x="2646385" y="5992064"/>
            <a:ext cx="488645" cy="839088"/>
          </a:xfrm>
          <a:prstGeom prst="rect">
            <a:avLst/>
          </a:prstGeom>
        </p:spPr>
      </p:pic>
    </p:spTree>
    <p:extLst>
      <p:ext uri="{BB962C8B-B14F-4D97-AF65-F5344CB8AC3E}">
        <p14:creationId xmlns:p14="http://schemas.microsoft.com/office/powerpoint/2010/main" val="136923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9467" y="1320800"/>
            <a:ext cx="11389651" cy="421232"/>
          </a:xfrm>
        </p:spPr>
        <p:txBody>
          <a:bodyPr/>
          <a:lstStyle/>
          <a:p>
            <a:r>
              <a:rPr lang="en-US" sz="2400" b="1" dirty="0"/>
              <a:t>AVAILABLE STATE OF THE ART SOLUTIONS IN STREAM PROCESSING</a:t>
            </a:r>
          </a:p>
        </p:txBody>
      </p:sp>
      <p:sp>
        <p:nvSpPr>
          <p:cNvPr id="6" name="Text Placeholder 1">
            <a:extLst>
              <a:ext uri="{FF2B5EF4-FFF2-40B4-BE49-F238E27FC236}">
                <a16:creationId xmlns:a16="http://schemas.microsoft.com/office/drawing/2014/main" id="{2314C661-1B58-910A-2772-39FBE4CFB6C5}"/>
              </a:ext>
            </a:extLst>
          </p:cNvPr>
          <p:cNvSpPr txBox="1">
            <a:spLocks/>
          </p:cNvSpPr>
          <p:nvPr/>
        </p:nvSpPr>
        <p:spPr>
          <a:xfrm>
            <a:off x="445587" y="1862223"/>
            <a:ext cx="11300826" cy="4867350"/>
          </a:xfrm>
          <a:prstGeom prst="rect">
            <a:avLst/>
          </a:prstGeom>
        </p:spPr>
        <p:txBody>
          <a:bodyPr/>
          <a:lstStyle>
            <a:lvl1pPr marL="228600" indent="-228600" algn="l" defTabSz="914400" rtl="0" eaLnBrk="1" latinLnBrk="0" hangingPunct="1">
              <a:lnSpc>
                <a:spcPct val="10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sz="1800" dirty="0"/>
              <a:t>Stream processing systems can be classified into open source and commercially available cloud solutions</a:t>
            </a:r>
          </a:p>
          <a:p>
            <a:pPr lvl="2">
              <a:spcAft>
                <a:spcPts val="1200"/>
              </a:spcAft>
            </a:pPr>
            <a:r>
              <a:rPr lang="en-US" sz="1600" dirty="0"/>
              <a:t>Open source solutions – Storm, Spark Streaming, S4, Kafka</a:t>
            </a:r>
          </a:p>
          <a:p>
            <a:pPr lvl="2">
              <a:spcAft>
                <a:spcPts val="1200"/>
              </a:spcAft>
            </a:pPr>
            <a:r>
              <a:rPr lang="en-US" sz="1600" dirty="0"/>
              <a:t>Commercial solutions – AWS Kinesis, Google </a:t>
            </a:r>
            <a:r>
              <a:rPr lang="en-US" sz="1600" dirty="0" err="1"/>
              <a:t>MillWheel</a:t>
            </a:r>
            <a:r>
              <a:rPr lang="en-US" sz="1600" dirty="0"/>
              <a:t>, IBM Infosphere</a:t>
            </a:r>
          </a:p>
          <a:p>
            <a:pPr>
              <a:spcAft>
                <a:spcPts val="1200"/>
              </a:spcAft>
            </a:pPr>
            <a:r>
              <a:rPr lang="en-US" sz="1800" dirty="0">
                <a:solidFill>
                  <a:srgbClr val="005BBB"/>
                </a:solidFill>
              </a:rPr>
              <a:t>Storm </a:t>
            </a:r>
            <a:r>
              <a:rPr lang="en-US" sz="1800" dirty="0"/>
              <a:t>is a distributed stream processing framework built upon the model of task parallel computation. It is optimized for low latency and adopts </a:t>
            </a:r>
            <a:r>
              <a:rPr lang="en-US" sz="1800" dirty="0" err="1"/>
              <a:t>ZeroMQ</a:t>
            </a:r>
            <a:r>
              <a:rPr lang="en-US" sz="1800" dirty="0"/>
              <a:t> to provide guaranteed message processing</a:t>
            </a:r>
          </a:p>
          <a:p>
            <a:pPr>
              <a:spcAft>
                <a:spcPts val="1200"/>
              </a:spcAft>
            </a:pPr>
            <a:r>
              <a:rPr lang="en-US" sz="1800" dirty="0">
                <a:solidFill>
                  <a:srgbClr val="005BBB"/>
                </a:solidFill>
              </a:rPr>
              <a:t>Spark streaming </a:t>
            </a:r>
            <a:r>
              <a:rPr lang="en-US" sz="1800" dirty="0"/>
              <a:t>is an extension of Spark, which is an in-memory distributed data analysis platform. It is built on the model of data parallel computation. Spark adopts micro-batch computation framework</a:t>
            </a:r>
          </a:p>
          <a:p>
            <a:pPr>
              <a:spcAft>
                <a:spcPts val="1200"/>
              </a:spcAft>
            </a:pPr>
            <a:r>
              <a:rPr lang="en-US" sz="1800" dirty="0">
                <a:solidFill>
                  <a:srgbClr val="005BBB"/>
                </a:solidFill>
              </a:rPr>
              <a:t>S4</a:t>
            </a:r>
            <a:r>
              <a:rPr lang="en-US" sz="1800" dirty="0"/>
              <a:t> is based upon MapReduce which uses key based programming model. The processing is performed by elements and messages are transmitted in the form of data events</a:t>
            </a:r>
          </a:p>
          <a:p>
            <a:pPr>
              <a:spcAft>
                <a:spcPts val="1200"/>
              </a:spcAft>
            </a:pPr>
            <a:r>
              <a:rPr lang="en-US" sz="1800" dirty="0">
                <a:solidFill>
                  <a:srgbClr val="005BBB"/>
                </a:solidFill>
              </a:rPr>
              <a:t>Kafka </a:t>
            </a:r>
            <a:r>
              <a:rPr lang="en-US" sz="1800" dirty="0"/>
              <a:t>is the most popular open source distributed stream processing solution that uses columnar storage architecture, which is known to handle unstructured data streams very well</a:t>
            </a:r>
          </a:p>
        </p:txBody>
      </p:sp>
    </p:spTree>
    <p:extLst>
      <p:ext uri="{BB962C8B-B14F-4D97-AF65-F5344CB8AC3E}">
        <p14:creationId xmlns:p14="http://schemas.microsoft.com/office/powerpoint/2010/main" val="1299466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9467" y="1320800"/>
            <a:ext cx="11389651" cy="421232"/>
          </a:xfrm>
        </p:spPr>
        <p:txBody>
          <a:bodyPr/>
          <a:lstStyle/>
          <a:p>
            <a:r>
              <a:rPr lang="en-US" sz="2400" b="1" dirty="0"/>
              <a:t>STATE OF THE ART IN STREAM PROCESSING ANALYTICS DATA PIPELINE</a:t>
            </a:r>
          </a:p>
        </p:txBody>
      </p:sp>
      <p:sp>
        <p:nvSpPr>
          <p:cNvPr id="6" name="Text Placeholder 1">
            <a:extLst>
              <a:ext uri="{FF2B5EF4-FFF2-40B4-BE49-F238E27FC236}">
                <a16:creationId xmlns:a16="http://schemas.microsoft.com/office/drawing/2014/main" id="{2314C661-1B58-910A-2772-39FBE4CFB6C5}"/>
              </a:ext>
            </a:extLst>
          </p:cNvPr>
          <p:cNvSpPr txBox="1">
            <a:spLocks/>
          </p:cNvSpPr>
          <p:nvPr/>
        </p:nvSpPr>
        <p:spPr>
          <a:xfrm>
            <a:off x="445587" y="2036884"/>
            <a:ext cx="11300826" cy="4404681"/>
          </a:xfrm>
          <a:prstGeom prst="rect">
            <a:avLst/>
          </a:prstGeom>
        </p:spPr>
        <p:txBody>
          <a:bodyPr/>
          <a:lstStyle>
            <a:lvl1pPr marL="228600" indent="-228600" algn="l" defTabSz="914400" rtl="0" eaLnBrk="1" latinLnBrk="0" hangingPunct="1">
              <a:lnSpc>
                <a:spcPct val="10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sz="1800" dirty="0">
                <a:solidFill>
                  <a:srgbClr val="005BBB"/>
                </a:solidFill>
              </a:rPr>
              <a:t>Amazon Kinesis </a:t>
            </a:r>
            <a:r>
              <a:rPr lang="en-US" sz="1800" dirty="0"/>
              <a:t>is a cloud service that performs massive real-time streaming jobs, adapting to streaming data and performs load-balancing by auto-scaling. Fault tolerance is ensured by check-pointing to replay data records. It works on producers and worker model. Producer accepts data and converts into Kinesis stream and worker acts a client application, performing the streaming transformations</a:t>
            </a:r>
          </a:p>
          <a:p>
            <a:pPr>
              <a:spcAft>
                <a:spcPts val="1200"/>
              </a:spcAft>
            </a:pPr>
            <a:r>
              <a:rPr lang="en-US" sz="1800" dirty="0">
                <a:solidFill>
                  <a:srgbClr val="005BBB"/>
                </a:solidFill>
              </a:rPr>
              <a:t>Google Millwheel </a:t>
            </a:r>
            <a:r>
              <a:rPr lang="en-US" sz="1800" dirty="0"/>
              <a:t>is inspired from Map reduce  programming model that allows users to write application logic in a directed computer graph using custom topology. Records in a Millwheel are continuously delivered along the edges in the graph.</a:t>
            </a:r>
          </a:p>
          <a:p>
            <a:pPr>
              <a:spcAft>
                <a:spcPts val="1200"/>
              </a:spcAft>
            </a:pPr>
            <a:r>
              <a:rPr lang="en-US" sz="1800" dirty="0">
                <a:solidFill>
                  <a:srgbClr val="005BBB"/>
                </a:solidFill>
              </a:rPr>
              <a:t>IBM Infosphere </a:t>
            </a:r>
            <a:r>
              <a:rPr lang="en-US" sz="1800" dirty="0"/>
              <a:t>is also used for large scale streaming jobs, that does not follow specific programming model. Stream processing language (SPL) is used for developing streaming applications. It allows users to create complex applications without focusing on intricacies of distributed execution </a:t>
            </a:r>
          </a:p>
        </p:txBody>
      </p:sp>
    </p:spTree>
    <p:extLst>
      <p:ext uri="{BB962C8B-B14F-4D97-AF65-F5344CB8AC3E}">
        <p14:creationId xmlns:p14="http://schemas.microsoft.com/office/powerpoint/2010/main" val="2341059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9468" y="1320800"/>
            <a:ext cx="10515600" cy="716084"/>
          </a:xfrm>
        </p:spPr>
        <p:txBody>
          <a:bodyPr/>
          <a:lstStyle/>
          <a:p>
            <a:r>
              <a:rPr lang="en-US" sz="2400" b="1" dirty="0"/>
              <a:t>PRIOR ART – BATCH PROCESSING SYSTEMS </a:t>
            </a:r>
          </a:p>
        </p:txBody>
      </p:sp>
      <p:sp>
        <p:nvSpPr>
          <p:cNvPr id="2" name="Text Placeholder 1">
            <a:extLst>
              <a:ext uri="{FF2B5EF4-FFF2-40B4-BE49-F238E27FC236}">
                <a16:creationId xmlns:a16="http://schemas.microsoft.com/office/drawing/2014/main" id="{25DEA64D-C38D-565A-A208-7764FD2E04CA}"/>
              </a:ext>
            </a:extLst>
          </p:cNvPr>
          <p:cNvSpPr txBox="1">
            <a:spLocks/>
          </p:cNvSpPr>
          <p:nvPr/>
        </p:nvSpPr>
        <p:spPr>
          <a:xfrm>
            <a:off x="445587" y="2036884"/>
            <a:ext cx="11300826" cy="4404681"/>
          </a:xfrm>
          <a:prstGeom prst="rect">
            <a:avLst/>
          </a:prstGeom>
        </p:spPr>
        <p:txBody>
          <a:bodyPr/>
          <a:lstStyle>
            <a:lvl1pPr marL="228600" indent="-228600" algn="l" defTabSz="914400" rtl="0" eaLnBrk="1" latinLnBrk="0" hangingPunct="1">
              <a:lnSpc>
                <a:spcPct val="10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sz="1800" dirty="0"/>
              <a:t>In the last decade, significant research has focused on creating MapReduce based big-data systems which was mainly engineered for batch processing of data in certain periodic intervals of time. It did not work well for real-time stream processing applications</a:t>
            </a:r>
          </a:p>
          <a:p>
            <a:pPr>
              <a:spcAft>
                <a:spcPts val="1200"/>
              </a:spcAft>
            </a:pPr>
            <a:r>
              <a:rPr lang="en-US" sz="1800" dirty="0"/>
              <a:t>One of the main challenges which needed the data analytics applications to move to stream processing systems is dynamic scalability and ability to perform transparent load-balancing for high volumes of data</a:t>
            </a:r>
          </a:p>
          <a:p>
            <a:pPr>
              <a:spcAft>
                <a:spcPts val="1200"/>
              </a:spcAft>
            </a:pPr>
            <a:r>
              <a:rPr lang="en-US" sz="1800" dirty="0"/>
              <a:t>Stream processing systems, fundamentally different from traditional batch processing systems requires</a:t>
            </a:r>
          </a:p>
          <a:p>
            <a:pPr lvl="3">
              <a:spcAft>
                <a:spcPts val="600"/>
              </a:spcAft>
              <a:buFont typeface="Wingdings" panose="05000000000000000000" pitchFamily="2" charset="2"/>
              <a:buChar char="ü"/>
            </a:pPr>
            <a:r>
              <a:rPr lang="en-US" sz="1600" dirty="0"/>
              <a:t>In-stream processing </a:t>
            </a:r>
          </a:p>
          <a:p>
            <a:pPr lvl="3">
              <a:spcAft>
                <a:spcPts val="600"/>
              </a:spcAft>
              <a:buFont typeface="Wingdings" panose="05000000000000000000" pitchFamily="2" charset="2"/>
              <a:buChar char="ü"/>
            </a:pPr>
            <a:r>
              <a:rPr lang="en-US" sz="1600" dirty="0"/>
              <a:t>Scalable with self load-balancing</a:t>
            </a:r>
          </a:p>
          <a:p>
            <a:pPr lvl="3">
              <a:spcAft>
                <a:spcPts val="600"/>
              </a:spcAft>
              <a:buFont typeface="Wingdings" panose="05000000000000000000" pitchFamily="2" charset="2"/>
              <a:buChar char="ü"/>
            </a:pPr>
            <a:r>
              <a:rPr lang="en-US" sz="1600" dirty="0"/>
              <a:t>High availability and persistent storage for short period of time (latency)</a:t>
            </a:r>
          </a:p>
          <a:p>
            <a:pPr>
              <a:spcAft>
                <a:spcPts val="1200"/>
              </a:spcAft>
            </a:pPr>
            <a:endParaRPr lang="en-US" sz="1800" dirty="0"/>
          </a:p>
          <a:p>
            <a:pPr>
              <a:spcAft>
                <a:spcPts val="1200"/>
              </a:spcAft>
            </a:pPr>
            <a:endParaRPr lang="en-US" sz="1800" dirty="0"/>
          </a:p>
        </p:txBody>
      </p:sp>
    </p:spTree>
    <p:extLst>
      <p:ext uri="{BB962C8B-B14F-4D97-AF65-F5344CB8AC3E}">
        <p14:creationId xmlns:p14="http://schemas.microsoft.com/office/powerpoint/2010/main" val="1526107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9468" y="1320800"/>
            <a:ext cx="10515600" cy="716084"/>
          </a:xfrm>
        </p:spPr>
        <p:txBody>
          <a:bodyPr/>
          <a:lstStyle/>
          <a:p>
            <a:r>
              <a:rPr lang="en-US" sz="2400" b="1" dirty="0"/>
              <a:t>JUSTIFICATION FOR DATASET SELECTION</a:t>
            </a:r>
          </a:p>
        </p:txBody>
      </p:sp>
      <p:sp>
        <p:nvSpPr>
          <p:cNvPr id="12" name="Text Placeholder 1">
            <a:extLst>
              <a:ext uri="{FF2B5EF4-FFF2-40B4-BE49-F238E27FC236}">
                <a16:creationId xmlns:a16="http://schemas.microsoft.com/office/drawing/2014/main" id="{F0D5590A-2326-6AE5-BA75-C890BF9B3B64}"/>
              </a:ext>
            </a:extLst>
          </p:cNvPr>
          <p:cNvSpPr txBox="1">
            <a:spLocks/>
          </p:cNvSpPr>
          <p:nvPr/>
        </p:nvSpPr>
        <p:spPr>
          <a:xfrm>
            <a:off x="445587" y="2036884"/>
            <a:ext cx="11300826" cy="4404681"/>
          </a:xfrm>
          <a:prstGeom prst="rect">
            <a:avLst/>
          </a:prstGeom>
        </p:spPr>
        <p:txBody>
          <a:bodyPr/>
          <a:lstStyle>
            <a:lvl1pPr marL="228600" indent="-228600" algn="l" defTabSz="914400" rtl="0" eaLnBrk="1" latinLnBrk="0" hangingPunct="1">
              <a:lnSpc>
                <a:spcPct val="10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sz="1800" dirty="0"/>
              <a:t>The primary objective for selection of this dataset is publicly available large source of structured streaming data, available from multiple sources of telemetry devices / sensors</a:t>
            </a:r>
          </a:p>
          <a:p>
            <a:pPr lvl="2">
              <a:spcAft>
                <a:spcPts val="1200"/>
              </a:spcAft>
            </a:pPr>
            <a:r>
              <a:rPr lang="en-US" sz="1600" dirty="0"/>
              <a:t>Weather data from sensors</a:t>
            </a:r>
          </a:p>
          <a:p>
            <a:pPr lvl="2">
              <a:spcAft>
                <a:spcPts val="1200"/>
              </a:spcAft>
            </a:pPr>
            <a:r>
              <a:rPr lang="en-US" sz="1600" dirty="0"/>
              <a:t>Home appliance devices data (fridge, garage door)</a:t>
            </a:r>
          </a:p>
          <a:p>
            <a:pPr>
              <a:spcAft>
                <a:spcPts val="1200"/>
              </a:spcAft>
            </a:pPr>
            <a:r>
              <a:rPr lang="en-US" sz="1800" dirty="0"/>
              <a:t>Application of this dataset could be used for advance home automation for energy savings. Based on ambient conditions and consumer usage patterns, the home appliances could be programmatically controlled</a:t>
            </a:r>
          </a:p>
          <a:p>
            <a:pPr>
              <a:spcAft>
                <a:spcPts val="1200"/>
              </a:spcAft>
            </a:pPr>
            <a:r>
              <a:rPr lang="en-US" sz="1800" dirty="0"/>
              <a:t>The available raw dataset has been processed in small batches of events, to mimic the streaming nature of the IoT devices as if they were sent directly from the sensors and devices themselves.</a:t>
            </a:r>
          </a:p>
          <a:p>
            <a:pPr>
              <a:spcAft>
                <a:spcPts val="1200"/>
              </a:spcAft>
            </a:pPr>
            <a:endParaRPr lang="en-US" sz="1800" dirty="0"/>
          </a:p>
        </p:txBody>
      </p:sp>
    </p:spTree>
    <p:extLst>
      <p:ext uri="{BB962C8B-B14F-4D97-AF65-F5344CB8AC3E}">
        <p14:creationId xmlns:p14="http://schemas.microsoft.com/office/powerpoint/2010/main" val="2493409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9467" y="1320800"/>
            <a:ext cx="11389651" cy="421232"/>
          </a:xfrm>
        </p:spPr>
        <p:txBody>
          <a:bodyPr/>
          <a:lstStyle/>
          <a:p>
            <a:r>
              <a:rPr lang="en-US" sz="2400" b="1" dirty="0"/>
              <a:t>PROGRESS OF COMPLETION</a:t>
            </a:r>
          </a:p>
        </p:txBody>
      </p:sp>
      <p:graphicFrame>
        <p:nvGraphicFramePr>
          <p:cNvPr id="2" name="Table 3">
            <a:extLst>
              <a:ext uri="{FF2B5EF4-FFF2-40B4-BE49-F238E27FC236}">
                <a16:creationId xmlns:a16="http://schemas.microsoft.com/office/drawing/2014/main" id="{0AC882F5-D30A-601A-71B4-D28D8E52DE1C}"/>
              </a:ext>
            </a:extLst>
          </p:cNvPr>
          <p:cNvGraphicFramePr>
            <a:graphicFrameLocks noGrp="1"/>
          </p:cNvGraphicFramePr>
          <p:nvPr>
            <p:extLst>
              <p:ext uri="{D42A27DB-BD31-4B8C-83A1-F6EECF244321}">
                <p14:modId xmlns:p14="http://schemas.microsoft.com/office/powerpoint/2010/main" val="911488419"/>
              </p:ext>
            </p:extLst>
          </p:nvPr>
        </p:nvGraphicFramePr>
        <p:xfrm>
          <a:off x="627864" y="1928916"/>
          <a:ext cx="11211389" cy="4089400"/>
        </p:xfrm>
        <a:graphic>
          <a:graphicData uri="http://schemas.openxmlformats.org/drawingml/2006/table">
            <a:tbl>
              <a:tblPr firstRow="1" bandRow="1">
                <a:tableStyleId>{5C22544A-7EE6-4342-B048-85BDC9FD1C3A}</a:tableStyleId>
              </a:tblPr>
              <a:tblGrid>
                <a:gridCol w="1448751">
                  <a:extLst>
                    <a:ext uri="{9D8B030D-6E8A-4147-A177-3AD203B41FA5}">
                      <a16:colId xmlns:a16="http://schemas.microsoft.com/office/drawing/2014/main" val="1989842540"/>
                    </a:ext>
                  </a:extLst>
                </a:gridCol>
                <a:gridCol w="3454306">
                  <a:extLst>
                    <a:ext uri="{9D8B030D-6E8A-4147-A177-3AD203B41FA5}">
                      <a16:colId xmlns:a16="http://schemas.microsoft.com/office/drawing/2014/main" val="3840875989"/>
                    </a:ext>
                  </a:extLst>
                </a:gridCol>
                <a:gridCol w="4215554">
                  <a:extLst>
                    <a:ext uri="{9D8B030D-6E8A-4147-A177-3AD203B41FA5}">
                      <a16:colId xmlns:a16="http://schemas.microsoft.com/office/drawing/2014/main" val="619439443"/>
                    </a:ext>
                  </a:extLst>
                </a:gridCol>
                <a:gridCol w="2092778">
                  <a:extLst>
                    <a:ext uri="{9D8B030D-6E8A-4147-A177-3AD203B41FA5}">
                      <a16:colId xmlns:a16="http://schemas.microsoft.com/office/drawing/2014/main" val="2616680686"/>
                    </a:ext>
                  </a:extLst>
                </a:gridCol>
              </a:tblGrid>
              <a:tr h="370840">
                <a:tc>
                  <a:txBody>
                    <a:bodyPr/>
                    <a:lstStyle/>
                    <a:p>
                      <a:pPr algn="ctr"/>
                      <a:r>
                        <a:rPr lang="en-US" dirty="0"/>
                        <a:t>Milestone #</a:t>
                      </a:r>
                    </a:p>
                  </a:txBody>
                  <a:tcPr/>
                </a:tc>
                <a:tc>
                  <a:txBody>
                    <a:bodyPr/>
                    <a:lstStyle/>
                    <a:p>
                      <a:pPr algn="ctr"/>
                      <a:r>
                        <a:rPr lang="en-US" dirty="0"/>
                        <a:t>Description</a:t>
                      </a:r>
                    </a:p>
                  </a:txBody>
                  <a:tcPr/>
                </a:tc>
                <a:tc>
                  <a:txBody>
                    <a:bodyPr/>
                    <a:lstStyle/>
                    <a:p>
                      <a:pPr algn="ctr"/>
                      <a:r>
                        <a:rPr lang="en-US" dirty="0"/>
                        <a:t>Activity</a:t>
                      </a:r>
                    </a:p>
                  </a:txBody>
                  <a:tcPr/>
                </a:tc>
                <a:tc>
                  <a:txBody>
                    <a:bodyPr/>
                    <a:lstStyle/>
                    <a:p>
                      <a:pPr algn="ctr"/>
                      <a:r>
                        <a:rPr lang="en-US" dirty="0"/>
                        <a:t>Status</a:t>
                      </a:r>
                    </a:p>
                  </a:txBody>
                  <a:tcPr/>
                </a:tc>
                <a:extLst>
                  <a:ext uri="{0D108BD9-81ED-4DB2-BD59-A6C34878D82A}">
                    <a16:rowId xmlns:a16="http://schemas.microsoft.com/office/drawing/2014/main" val="105964775"/>
                  </a:ext>
                </a:extLst>
              </a:tr>
              <a:tr h="370840">
                <a:tc>
                  <a:txBody>
                    <a:bodyPr/>
                    <a:lstStyle/>
                    <a:p>
                      <a:pPr algn="ctr"/>
                      <a:r>
                        <a:rPr lang="en-US" dirty="0"/>
                        <a:t>1</a:t>
                      </a:r>
                    </a:p>
                  </a:txBody>
                  <a:tcPr/>
                </a:tc>
                <a:tc>
                  <a:txBody>
                    <a:bodyPr/>
                    <a:lstStyle/>
                    <a:p>
                      <a:pPr algn="ctr"/>
                      <a:r>
                        <a:rPr lang="en-US" sz="1600" dirty="0"/>
                        <a:t>Streaming dataset preparation</a:t>
                      </a:r>
                      <a:br>
                        <a:rPr lang="en-US" sz="1600" dirty="0"/>
                      </a:br>
                      <a:endParaRPr lang="en-US" sz="1600" dirty="0"/>
                    </a:p>
                  </a:txBody>
                  <a:tcPr/>
                </a:tc>
                <a:tc>
                  <a:txBody>
                    <a:bodyPr/>
                    <a:lstStyle/>
                    <a:p>
                      <a:pPr algn="ctr"/>
                      <a:r>
                        <a:rPr lang="en-US" sz="1600" dirty="0"/>
                        <a:t>Using Python to mimic streaming of data and landing in a server</a:t>
                      </a:r>
                    </a:p>
                  </a:txBody>
                  <a:tcPr/>
                </a:tc>
                <a:tc>
                  <a:txBody>
                    <a:bodyPr/>
                    <a:lstStyle/>
                    <a:p>
                      <a:pPr algn="ctr"/>
                      <a:r>
                        <a:rPr lang="en-US" dirty="0"/>
                        <a:t>Completed</a:t>
                      </a:r>
                    </a:p>
                  </a:txBody>
                  <a:tcPr/>
                </a:tc>
                <a:extLst>
                  <a:ext uri="{0D108BD9-81ED-4DB2-BD59-A6C34878D82A}">
                    <a16:rowId xmlns:a16="http://schemas.microsoft.com/office/drawing/2014/main" val="2813984996"/>
                  </a:ext>
                </a:extLst>
              </a:tr>
              <a:tr h="370840">
                <a:tc>
                  <a:txBody>
                    <a:bodyPr/>
                    <a:lstStyle/>
                    <a:p>
                      <a:pPr algn="ctr"/>
                      <a:r>
                        <a:rPr lang="en-US" dirty="0"/>
                        <a:t>2</a:t>
                      </a:r>
                    </a:p>
                  </a:txBody>
                  <a:tcPr/>
                </a:tc>
                <a:tc>
                  <a:txBody>
                    <a:bodyPr/>
                    <a:lstStyle/>
                    <a:p>
                      <a:pPr algn="ctr"/>
                      <a:r>
                        <a:rPr lang="en-US" sz="1600" dirty="0"/>
                        <a:t>AWS cloud environment setup</a:t>
                      </a:r>
                      <a:br>
                        <a:rPr lang="en-US" sz="1600" dirty="0"/>
                      </a:br>
                      <a:endParaRPr lang="en-US" sz="1600" dirty="0"/>
                    </a:p>
                  </a:txBody>
                  <a:tcPr/>
                </a:tc>
                <a:tc>
                  <a:txBody>
                    <a:bodyPr/>
                    <a:lstStyle/>
                    <a:p>
                      <a:pPr algn="ctr"/>
                      <a:r>
                        <a:rPr lang="en-US" sz="1600" dirty="0"/>
                        <a:t>Virtual server setup, network &amp; security group config preparation</a:t>
                      </a:r>
                    </a:p>
                  </a:txBody>
                  <a:tcPr/>
                </a:tc>
                <a:tc>
                  <a:txBody>
                    <a:bodyPr/>
                    <a:lstStyle/>
                    <a:p>
                      <a:pPr algn="ctr"/>
                      <a:r>
                        <a:rPr lang="en-US" dirty="0"/>
                        <a:t>Completed</a:t>
                      </a:r>
                    </a:p>
                  </a:txBody>
                  <a:tcPr/>
                </a:tc>
                <a:extLst>
                  <a:ext uri="{0D108BD9-81ED-4DB2-BD59-A6C34878D82A}">
                    <a16:rowId xmlns:a16="http://schemas.microsoft.com/office/drawing/2014/main" val="1979387883"/>
                  </a:ext>
                </a:extLst>
              </a:tr>
              <a:tr h="370840">
                <a:tc>
                  <a:txBody>
                    <a:bodyPr/>
                    <a:lstStyle/>
                    <a:p>
                      <a:pPr algn="ctr"/>
                      <a:r>
                        <a:rPr lang="en-US" dirty="0"/>
                        <a:t>3</a:t>
                      </a:r>
                    </a:p>
                  </a:txBody>
                  <a:tcPr/>
                </a:tc>
                <a:tc>
                  <a:txBody>
                    <a:bodyPr/>
                    <a:lstStyle/>
                    <a:p>
                      <a:pPr algn="ctr"/>
                      <a:r>
                        <a:rPr lang="en-US" sz="1600" dirty="0"/>
                        <a:t>Streaming system configuration</a:t>
                      </a:r>
                      <a:br>
                        <a:rPr lang="en-US" sz="1600" dirty="0"/>
                      </a:br>
                      <a:endParaRPr lang="en-US" sz="1600" dirty="0"/>
                    </a:p>
                  </a:txBody>
                  <a:tcPr/>
                </a:tc>
                <a:tc>
                  <a:txBody>
                    <a:bodyPr/>
                    <a:lstStyle/>
                    <a:p>
                      <a:pPr algn="ctr"/>
                      <a:r>
                        <a:rPr lang="en-US" sz="1600" dirty="0"/>
                        <a:t>Kinesis data stream setup to receive data from EC2 server, Firehose setup</a:t>
                      </a:r>
                    </a:p>
                  </a:txBody>
                  <a:tcPr/>
                </a:tc>
                <a:tc>
                  <a:txBody>
                    <a:bodyPr/>
                    <a:lstStyle/>
                    <a:p>
                      <a:pPr algn="ctr"/>
                      <a:r>
                        <a:rPr lang="en-US" dirty="0"/>
                        <a:t>Completed</a:t>
                      </a:r>
                    </a:p>
                  </a:txBody>
                  <a:tcPr/>
                </a:tc>
                <a:extLst>
                  <a:ext uri="{0D108BD9-81ED-4DB2-BD59-A6C34878D82A}">
                    <a16:rowId xmlns:a16="http://schemas.microsoft.com/office/drawing/2014/main" val="2812728947"/>
                  </a:ext>
                </a:extLst>
              </a:tr>
              <a:tr h="370840">
                <a:tc>
                  <a:txBody>
                    <a:bodyPr/>
                    <a:lstStyle/>
                    <a:p>
                      <a:pPr algn="ctr"/>
                      <a:r>
                        <a:rPr lang="en-US" dirty="0"/>
                        <a:t>4</a:t>
                      </a:r>
                    </a:p>
                  </a:txBody>
                  <a:tcPr/>
                </a:tc>
                <a:tc>
                  <a:txBody>
                    <a:bodyPr/>
                    <a:lstStyle/>
                    <a:p>
                      <a:pPr algn="ctr"/>
                      <a:r>
                        <a:rPr lang="en-US" sz="1600" dirty="0"/>
                        <a:t>Application development</a:t>
                      </a:r>
                      <a:br>
                        <a:rPr lang="en-US" sz="1600" dirty="0"/>
                      </a:br>
                      <a:endParaRPr lang="en-US" sz="1600" dirty="0"/>
                    </a:p>
                  </a:txBody>
                  <a:tcPr/>
                </a:tc>
                <a:tc>
                  <a:txBody>
                    <a:bodyPr/>
                    <a:lstStyle/>
                    <a:p>
                      <a:pPr algn="ctr"/>
                      <a:r>
                        <a:rPr lang="en-US" sz="1600" dirty="0"/>
                        <a:t>Development of data pipeline integrating Kinesis with S3 </a:t>
                      </a:r>
                      <a:r>
                        <a:rPr lang="en-US" sz="1600" dirty="0" err="1"/>
                        <a:t>datalake</a:t>
                      </a:r>
                      <a:r>
                        <a:rPr lang="en-US" sz="1600" dirty="0"/>
                        <a:t> and integration with Athena for querying</a:t>
                      </a:r>
                    </a:p>
                  </a:txBody>
                  <a:tcPr/>
                </a:tc>
                <a:tc>
                  <a:txBody>
                    <a:bodyPr/>
                    <a:lstStyle/>
                    <a:p>
                      <a:pPr algn="ctr"/>
                      <a:r>
                        <a:rPr lang="en-US" dirty="0"/>
                        <a:t>Completed</a:t>
                      </a:r>
                    </a:p>
                  </a:txBody>
                  <a:tcPr/>
                </a:tc>
                <a:extLst>
                  <a:ext uri="{0D108BD9-81ED-4DB2-BD59-A6C34878D82A}">
                    <a16:rowId xmlns:a16="http://schemas.microsoft.com/office/drawing/2014/main" val="2015468047"/>
                  </a:ext>
                </a:extLst>
              </a:tr>
              <a:tr h="370840">
                <a:tc>
                  <a:txBody>
                    <a:bodyPr/>
                    <a:lstStyle/>
                    <a:p>
                      <a:pPr algn="ctr"/>
                      <a:r>
                        <a:rPr lang="en-US" dirty="0"/>
                        <a:t>5</a:t>
                      </a:r>
                    </a:p>
                  </a:txBody>
                  <a:tcPr/>
                </a:tc>
                <a:tc>
                  <a:txBody>
                    <a:bodyPr/>
                    <a:lstStyle/>
                    <a:p>
                      <a:pPr algn="ctr"/>
                      <a:r>
                        <a:rPr lang="en-US" sz="1600" dirty="0"/>
                        <a:t>Analytics development</a:t>
                      </a:r>
                      <a:br>
                        <a:rPr lang="en-US" sz="1600" dirty="0"/>
                      </a:br>
                      <a:endParaRPr lang="en-US" sz="1600" dirty="0"/>
                    </a:p>
                  </a:txBody>
                  <a:tcPr/>
                </a:tc>
                <a:tc>
                  <a:txBody>
                    <a:bodyPr/>
                    <a:lstStyle/>
                    <a:p>
                      <a:pPr algn="ctr"/>
                      <a:r>
                        <a:rPr lang="en-US" sz="1600" dirty="0"/>
                        <a:t>Integrate </a:t>
                      </a:r>
                      <a:r>
                        <a:rPr lang="en-US" sz="1600" dirty="0" err="1"/>
                        <a:t>Quicksight</a:t>
                      </a:r>
                      <a:r>
                        <a:rPr lang="en-US" sz="1600" dirty="0"/>
                        <a:t> with Athena and setup event triggers for dashboards</a:t>
                      </a:r>
                    </a:p>
                  </a:txBody>
                  <a:tcPr/>
                </a:tc>
                <a:tc>
                  <a:txBody>
                    <a:bodyPr/>
                    <a:lstStyle/>
                    <a:p>
                      <a:pPr algn="ctr"/>
                      <a:r>
                        <a:rPr lang="en-US" dirty="0"/>
                        <a:t>Ongoing</a:t>
                      </a:r>
                    </a:p>
                  </a:txBody>
                  <a:tcPr/>
                </a:tc>
                <a:extLst>
                  <a:ext uri="{0D108BD9-81ED-4DB2-BD59-A6C34878D82A}">
                    <a16:rowId xmlns:a16="http://schemas.microsoft.com/office/drawing/2014/main" val="2108391069"/>
                  </a:ext>
                </a:extLst>
              </a:tr>
              <a:tr h="370840">
                <a:tc>
                  <a:txBody>
                    <a:bodyPr/>
                    <a:lstStyle/>
                    <a:p>
                      <a:pPr algn="ctr"/>
                      <a:r>
                        <a:rPr lang="en-US" dirty="0"/>
                        <a:t>6</a:t>
                      </a:r>
                    </a:p>
                  </a:txBody>
                  <a:tcPr/>
                </a:tc>
                <a:tc>
                  <a:txBody>
                    <a:bodyPr/>
                    <a:lstStyle/>
                    <a:p>
                      <a:pPr algn="ctr"/>
                      <a:r>
                        <a:rPr lang="en-US" sz="1600" dirty="0"/>
                        <a:t>Testing and deployment</a:t>
                      </a:r>
                      <a:br>
                        <a:rPr lang="en-US" sz="1600" dirty="0"/>
                      </a:br>
                      <a:endParaRPr lang="en-US" sz="1600" dirty="0"/>
                    </a:p>
                  </a:txBody>
                  <a:tcPr/>
                </a:tc>
                <a:tc>
                  <a:txBody>
                    <a:bodyPr/>
                    <a:lstStyle/>
                    <a:p>
                      <a:pPr algn="ctr"/>
                      <a:r>
                        <a:rPr lang="en-US" sz="1600" dirty="0"/>
                        <a:t>End-end testing of the pipeline</a:t>
                      </a:r>
                    </a:p>
                  </a:txBody>
                  <a:tcPr/>
                </a:tc>
                <a:tc>
                  <a:txBody>
                    <a:bodyPr/>
                    <a:lstStyle/>
                    <a:p>
                      <a:pPr algn="ctr"/>
                      <a:r>
                        <a:rPr lang="en-US" dirty="0"/>
                        <a:t>Waiting on input</a:t>
                      </a:r>
                    </a:p>
                  </a:txBody>
                  <a:tcPr/>
                </a:tc>
                <a:extLst>
                  <a:ext uri="{0D108BD9-81ED-4DB2-BD59-A6C34878D82A}">
                    <a16:rowId xmlns:a16="http://schemas.microsoft.com/office/drawing/2014/main" val="43960198"/>
                  </a:ext>
                </a:extLst>
              </a:tr>
            </a:tbl>
          </a:graphicData>
        </a:graphic>
      </p:graphicFrame>
    </p:spTree>
    <p:extLst>
      <p:ext uri="{BB962C8B-B14F-4D97-AF65-F5344CB8AC3E}">
        <p14:creationId xmlns:p14="http://schemas.microsoft.com/office/powerpoint/2010/main" val="1479506545"/>
      </p:ext>
    </p:extLst>
  </p:cSld>
  <p:clrMapOvr>
    <a:masterClrMapping/>
  </p:clrMapOvr>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3260</TotalTime>
  <Words>1225</Words>
  <Application>Microsoft Office PowerPoint</Application>
  <PresentationFormat>Widescreen</PresentationFormat>
  <Paragraphs>95</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Georgia</vt:lpstr>
      <vt:lpstr>LucidaGrande</vt:lpstr>
      <vt:lpstr>Wingdings</vt:lpstr>
      <vt:lpstr>UB Powerpoint Template</vt:lpstr>
      <vt:lpstr>CLOUD-BASED STREAM PROCESSING DATA PIPELINE FOR REAL-TIME ANALYTICS FROM IOT-DEVICE DATA</vt:lpstr>
      <vt:lpstr>PROJECT GOAL</vt:lpstr>
      <vt:lpstr>KEY CONCEPTS ADOPTED FOR IMPLEMENTATION</vt:lpstr>
      <vt:lpstr>TECHNOLOGIES USED IN IMPLEMENTATION OF THE DATA PIPELINE</vt:lpstr>
      <vt:lpstr>AVAILABLE STATE OF THE ART SOLUTIONS IN STREAM PROCESSING</vt:lpstr>
      <vt:lpstr>STATE OF THE ART IN STREAM PROCESSING ANALYTICS DATA PIPELINE</vt:lpstr>
      <vt:lpstr>PRIOR ART – BATCH PROCESSING SYSTEMS </vt:lpstr>
      <vt:lpstr>JUSTIFICATION FOR DATASET SELECTION</vt:lpstr>
      <vt:lpstr>PROGRESS OF COMPLETION</vt:lpstr>
      <vt:lpstr>RESULTS </vt:lpstr>
      <vt:lpstr>RESULTS </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rakshokini umasankar</cp:lastModifiedBy>
  <cp:revision>222</cp:revision>
  <cp:lastPrinted>2016-07-18T17:32:49Z</cp:lastPrinted>
  <dcterms:created xsi:type="dcterms:W3CDTF">2016-06-28T14:05:07Z</dcterms:created>
  <dcterms:modified xsi:type="dcterms:W3CDTF">2022-11-29T12:20:18Z</dcterms:modified>
  <cp:category/>
</cp:coreProperties>
</file>